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7" Type="http://schemas.openxmlformats.org/officeDocument/2006/relationships/image" Target="../media/image7.png"/><Relationship Id="rId8" Type="http://schemas.openxmlformats.org/officeDocument/2006/relationships/image" Target="../media/image8.jpg"/><Relationship Id="rId9" Type="http://schemas.openxmlformats.org/officeDocument/2006/relationships/image" Target="../media/image9.png"/><Relationship Id="rId10" Type="http://schemas.openxmlformats.org/officeDocument/2006/relationships/image" Target="../media/image10.jpg"/><Relationship Id="rId11" Type="http://schemas.openxmlformats.org/officeDocument/2006/relationships/image" Target="../media/image11.png"/><Relationship Id="rId12" Type="http://schemas.openxmlformats.org/officeDocument/2006/relationships/image" Target="../media/image12.jpg"/><Relationship Id="rId13" Type="http://schemas.openxmlformats.org/officeDocument/2006/relationships/image" Target="../media/image13.png"/><Relationship Id="rId14" Type="http://schemas.openxmlformats.org/officeDocument/2006/relationships/image" Target="../media/image14.jpg"/><Relationship Id="rId15" Type="http://schemas.openxmlformats.org/officeDocument/2006/relationships/image" Target="../media/image15.png"/><Relationship Id="rId16" Type="http://schemas.openxmlformats.org/officeDocument/2006/relationships/image" Target="../media/image16.jp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281427" y="3494532"/>
            <a:ext cx="1648968" cy="1339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473325" y="3686200"/>
            <a:ext cx="1265237" cy="955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718559" y="3494532"/>
            <a:ext cx="1360932" cy="1336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910076" y="3686200"/>
            <a:ext cx="977900" cy="952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4869179" y="3494532"/>
            <a:ext cx="1623060" cy="1336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5060950" y="3686200"/>
            <a:ext cx="1239837" cy="95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6281928" y="3494532"/>
            <a:ext cx="1406652" cy="13365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6473825" y="3686200"/>
            <a:ext cx="1022350" cy="952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299972" y="3494532"/>
            <a:ext cx="1191767" cy="13365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1492250" y="3686200"/>
            <a:ext cx="808037" cy="952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280415" y="3494532"/>
            <a:ext cx="1231392" cy="13304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473075" y="3686200"/>
            <a:ext cx="846137" cy="9461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7476743" y="3494532"/>
            <a:ext cx="1391411" cy="13350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7669276" y="3686200"/>
            <a:ext cx="1006475" cy="9509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E36C0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E36C0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E36C0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5098" y="840740"/>
            <a:ext cx="7213803" cy="36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E36C0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8441" y="1096772"/>
            <a:ext cx="8167116" cy="2490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5" Type="http://schemas.openxmlformats.org/officeDocument/2006/relationships/image" Target="../media/image20.png"/><Relationship Id="rId6" Type="http://schemas.openxmlformats.org/officeDocument/2006/relationships/image" Target="../media/image21.jpg"/><Relationship Id="rId7" Type="http://schemas.openxmlformats.org/officeDocument/2006/relationships/image" Target="../media/image22.png"/><Relationship Id="rId8" Type="http://schemas.openxmlformats.org/officeDocument/2006/relationships/image" Target="../media/image23.jpg"/><Relationship Id="rId9" Type="http://schemas.openxmlformats.org/officeDocument/2006/relationships/image" Target="../media/image24.png"/><Relationship Id="rId10" Type="http://schemas.openxmlformats.org/officeDocument/2006/relationships/image" Target="../media/image25.jpg"/><Relationship Id="rId11" Type="http://schemas.openxmlformats.org/officeDocument/2006/relationships/image" Target="../media/image26.png"/><Relationship Id="rId12" Type="http://schemas.openxmlformats.org/officeDocument/2006/relationships/image" Target="../media/image27.jpg"/><Relationship Id="rId13" Type="http://schemas.openxmlformats.org/officeDocument/2006/relationships/image" Target="../media/image28.png"/><Relationship Id="rId14" Type="http://schemas.openxmlformats.org/officeDocument/2006/relationships/image" Target="../media/image29.jp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jpg"/><Relationship Id="rId11" Type="http://schemas.openxmlformats.org/officeDocument/2006/relationships/image" Target="../media/image4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3" Type="http://schemas.openxmlformats.org/officeDocument/2006/relationships/image" Target="../media/image46.jp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jpg"/><Relationship Id="rId15" Type="http://schemas.openxmlformats.org/officeDocument/2006/relationships/image" Target="../media/image70.png"/><Relationship Id="rId16" Type="http://schemas.openxmlformats.org/officeDocument/2006/relationships/image" Target="../media/image71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png"/><Relationship Id="rId3" Type="http://schemas.openxmlformats.org/officeDocument/2006/relationships/image" Target="../media/image73.jp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0" Type="http://schemas.openxmlformats.org/officeDocument/2006/relationships/image" Target="../media/image80.png"/><Relationship Id="rId11" Type="http://schemas.openxmlformats.org/officeDocument/2006/relationships/image" Target="../media/image81.jpg"/><Relationship Id="rId12" Type="http://schemas.openxmlformats.org/officeDocument/2006/relationships/image" Target="../media/image82.png"/><Relationship Id="rId13" Type="http://schemas.openxmlformats.org/officeDocument/2006/relationships/image" Target="../media/image83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344167"/>
            <a:ext cx="2566416" cy="1918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2153" y="1536827"/>
            <a:ext cx="2212721" cy="1534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23188" y="2279904"/>
            <a:ext cx="2599943" cy="1920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15974" y="2471534"/>
            <a:ext cx="2214626" cy="15360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96228" y="2279904"/>
            <a:ext cx="2598420" cy="1920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87997" y="2471534"/>
            <a:ext cx="2214626" cy="15360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33244" y="1344167"/>
            <a:ext cx="2596896" cy="19187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25902" y="1536827"/>
            <a:ext cx="2212721" cy="1534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34384" y="2279904"/>
            <a:ext cx="2596895" cy="19202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26153" y="2471534"/>
            <a:ext cx="2212721" cy="15360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40223" y="1344167"/>
            <a:ext cx="2598420" cy="19187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32247" y="1536827"/>
            <a:ext cx="2214626" cy="15341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53867" y="891539"/>
            <a:ext cx="967740" cy="6233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49752" y="891539"/>
            <a:ext cx="2581655" cy="6233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59552" y="891539"/>
            <a:ext cx="434339" cy="6233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916173" y="965708"/>
            <a:ext cx="2831465" cy="3619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5"/>
              <a:t>ОАО</a:t>
            </a:r>
            <a:r>
              <a:rPr dirty="0" spc="-85"/>
              <a:t> </a:t>
            </a:r>
            <a:r>
              <a:rPr dirty="0" spc="-15"/>
              <a:t>«ЭЛЕКТРОЗАВОД»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145" marR="6350">
              <a:lnSpc>
                <a:spcPts val="1400"/>
              </a:lnSpc>
            </a:pPr>
            <a:r>
              <a:rPr dirty="0" spc="-5"/>
              <a:t>Предприятия компании </a:t>
            </a:r>
            <a:r>
              <a:rPr dirty="0" spc="-10"/>
              <a:t>выпускают более </a:t>
            </a:r>
            <a:r>
              <a:rPr dirty="0" spc="-5">
                <a:solidFill>
                  <a:srgbClr val="FF0000"/>
                </a:solidFill>
                <a:latin typeface="Calibri"/>
                <a:cs typeface="Calibri"/>
              </a:rPr>
              <a:t>3,5 </a:t>
            </a:r>
            <a:r>
              <a:rPr dirty="0">
                <a:solidFill>
                  <a:srgbClr val="FF0000"/>
                </a:solidFill>
              </a:rPr>
              <a:t>тысяч </a:t>
            </a:r>
            <a:r>
              <a:rPr dirty="0" spc="-5"/>
              <a:t>типов и типоисполнений электротехнической </a:t>
            </a:r>
            <a:r>
              <a:rPr dirty="0" spc="-10"/>
              <a:t>продукции  </a:t>
            </a:r>
            <a:r>
              <a:rPr dirty="0" spc="-10"/>
              <a:t>закрывая </a:t>
            </a:r>
            <a:r>
              <a:rPr dirty="0" spc="-5"/>
              <a:t>номенклатурный ряд трансформаторного и </a:t>
            </a:r>
            <a:r>
              <a:rPr dirty="0" spc="-10"/>
              <a:t>реакторного </a:t>
            </a:r>
            <a:r>
              <a:rPr dirty="0" spc="-15"/>
              <a:t>оборудования </a:t>
            </a:r>
            <a:r>
              <a:rPr dirty="0" spc="-10"/>
              <a:t>всех классов </a:t>
            </a:r>
            <a:r>
              <a:rPr dirty="0" spc="185"/>
              <a:t> </a:t>
            </a:r>
            <a:r>
              <a:rPr dirty="0" spc="-5"/>
              <a:t>напряжения</a:t>
            </a:r>
            <a:r>
              <a:rPr dirty="0" spc="-5">
                <a:latin typeface="Calibri"/>
                <a:cs typeface="Calibri"/>
              </a:rPr>
              <a:t>:</a:t>
            </a:r>
          </a:p>
          <a:p>
            <a:pPr marL="17145">
              <a:lnSpc>
                <a:spcPts val="1295"/>
              </a:lnSpc>
            </a:pPr>
            <a:r>
              <a:rPr dirty="0" spc="-5">
                <a:solidFill>
                  <a:srgbClr val="FF0000"/>
                </a:solidFill>
                <a:latin typeface="Calibri"/>
                <a:cs typeface="Calibri"/>
              </a:rPr>
              <a:t>3 - 35,  110, 220, 330, 500, 750,  1150 </a:t>
            </a:r>
            <a:r>
              <a:rPr dirty="0" spc="-5">
                <a:solidFill>
                  <a:srgbClr val="FF0000"/>
                </a:solidFill>
              </a:rPr>
              <a:t>кВ</a:t>
            </a:r>
            <a:r>
              <a:rPr dirty="0" spc="-5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dirty="0" spc="-5">
                <a:solidFill>
                  <a:srgbClr val="0066CC"/>
                </a:solidFill>
              </a:rPr>
              <a:t>в </a:t>
            </a:r>
            <a:r>
              <a:rPr dirty="0" spc="-10">
                <a:solidFill>
                  <a:srgbClr val="0066CC"/>
                </a:solidFill>
              </a:rPr>
              <a:t>том</a:t>
            </a:r>
            <a:r>
              <a:rPr dirty="0" spc="250">
                <a:solidFill>
                  <a:srgbClr val="0066CC"/>
                </a:solidFill>
              </a:rPr>
              <a:t> </a:t>
            </a:r>
            <a:r>
              <a:rPr dirty="0" spc="-5">
                <a:solidFill>
                  <a:srgbClr val="0066CC"/>
                </a:solidFill>
              </a:rPr>
              <a:t>числе</a:t>
            </a:r>
            <a:r>
              <a:rPr dirty="0" spc="-5">
                <a:solidFill>
                  <a:srgbClr val="0066CC"/>
                </a:solidFill>
                <a:latin typeface="Calibri"/>
                <a:cs typeface="Calibri"/>
              </a:rPr>
              <a:t>:</a:t>
            </a:r>
            <a:r>
              <a:rPr dirty="0" spc="-5">
                <a:solidFill>
                  <a:srgbClr val="FFFFFF"/>
                </a:solidFill>
                <a:latin typeface="Calibri"/>
                <a:cs typeface="Calibri"/>
              </a:rPr>
              <a:t>.</a:t>
            </a:r>
          </a:p>
          <a:p>
            <a:pPr marL="17145" marR="6350">
              <a:lnSpc>
                <a:spcPts val="1410"/>
              </a:lnSpc>
              <a:spcBef>
                <a:spcPts val="95"/>
              </a:spcBef>
              <a:tabLst>
                <a:tab pos="5330825" algn="l"/>
                <a:tab pos="5733415" algn="l"/>
                <a:tab pos="7199630" algn="l"/>
              </a:tabLst>
            </a:pPr>
            <a:r>
              <a:rPr dirty="0" spc="-5">
                <a:latin typeface="Calibri"/>
                <a:cs typeface="Calibri"/>
              </a:rPr>
              <a:t>-</a:t>
            </a:r>
            <a:r>
              <a:rPr dirty="0" spc="50">
                <a:latin typeface="Calibri"/>
                <a:cs typeface="Calibri"/>
              </a:rPr>
              <a:t> </a:t>
            </a:r>
            <a:r>
              <a:rPr dirty="0" spc="-15"/>
              <a:t>в</a:t>
            </a:r>
            <a:r>
              <a:rPr dirty="0" spc="0"/>
              <a:t>ы</a:t>
            </a:r>
            <a:r>
              <a:rPr dirty="0"/>
              <a:t>с</a:t>
            </a:r>
            <a:r>
              <a:rPr dirty="0" spc="-5"/>
              <a:t>о</a:t>
            </a:r>
            <a:r>
              <a:rPr dirty="0" spc="-40"/>
              <a:t>к</a:t>
            </a:r>
            <a:r>
              <a:rPr dirty="0" spc="-5"/>
              <a:t>ов</a:t>
            </a:r>
            <a:r>
              <a:rPr dirty="0" spc="-30"/>
              <a:t>о</a:t>
            </a:r>
            <a:r>
              <a:rPr dirty="0" spc="-5"/>
              <a:t>л</a:t>
            </a:r>
            <a:r>
              <a:rPr dirty="0" spc="-45"/>
              <a:t>ь</a:t>
            </a:r>
            <a:r>
              <a:rPr dirty="0"/>
              <a:t>т</a:t>
            </a:r>
            <a:r>
              <a:rPr dirty="0" spc="-5"/>
              <a:t>ные</a:t>
            </a:r>
            <a:r>
              <a:rPr dirty="0"/>
              <a:t>  </a:t>
            </a:r>
            <a:r>
              <a:rPr dirty="0" spc="-145"/>
              <a:t> </a:t>
            </a:r>
            <a:r>
              <a:rPr dirty="0" spc="-5"/>
              <a:t>с</a:t>
            </a:r>
            <a:r>
              <a:rPr dirty="0"/>
              <a:t>и</a:t>
            </a:r>
            <a:r>
              <a:rPr dirty="0" spc="-5"/>
              <a:t>ло</a:t>
            </a:r>
            <a:r>
              <a:rPr dirty="0" spc="-10"/>
              <a:t>в</a:t>
            </a:r>
            <a:r>
              <a:rPr dirty="0" spc="-5"/>
              <a:t>ые</a:t>
            </a:r>
            <a:r>
              <a:rPr dirty="0"/>
              <a:t> </a:t>
            </a:r>
            <a:r>
              <a:rPr dirty="0" spc="140"/>
              <a:t> </a:t>
            </a:r>
            <a:r>
              <a:rPr dirty="0" spc="-5"/>
              <a:t>тр</a:t>
            </a:r>
            <a:r>
              <a:rPr dirty="0" spc="-15"/>
              <a:t>а</a:t>
            </a:r>
            <a:r>
              <a:rPr dirty="0" spc="0"/>
              <a:t>н</a:t>
            </a:r>
            <a:r>
              <a:rPr dirty="0" spc="-5"/>
              <a:t>сф</a:t>
            </a:r>
            <a:r>
              <a:rPr dirty="0"/>
              <a:t>о</a:t>
            </a:r>
            <a:r>
              <a:rPr dirty="0" spc="-5"/>
              <a:t>рм</a:t>
            </a:r>
            <a:r>
              <a:rPr dirty="0" spc="-10"/>
              <a:t>а</a:t>
            </a:r>
            <a:r>
              <a:rPr dirty="0" spc="-5"/>
              <a:t>торы</a:t>
            </a:r>
            <a:r>
              <a:rPr dirty="0"/>
              <a:t> </a:t>
            </a:r>
            <a:r>
              <a:rPr dirty="0" spc="135"/>
              <a:t> </a:t>
            </a:r>
            <a:r>
              <a:rPr dirty="0" spc="-5"/>
              <a:t>и</a:t>
            </a:r>
            <a:r>
              <a:rPr dirty="0"/>
              <a:t> </a:t>
            </a:r>
            <a:r>
              <a:rPr dirty="0" spc="130"/>
              <a:t> </a:t>
            </a:r>
            <a:r>
              <a:rPr dirty="0" spc="-10"/>
              <a:t>а</a:t>
            </a:r>
            <a:r>
              <a:rPr dirty="0"/>
              <a:t>в</a:t>
            </a:r>
            <a:r>
              <a:rPr dirty="0" spc="-20"/>
              <a:t>т</a:t>
            </a:r>
            <a:r>
              <a:rPr dirty="0" spc="-5"/>
              <a:t>о</a:t>
            </a:r>
            <a:r>
              <a:rPr dirty="0"/>
              <a:t>т</a:t>
            </a:r>
            <a:r>
              <a:rPr dirty="0" spc="-5"/>
              <a:t>р</a:t>
            </a:r>
            <a:r>
              <a:rPr dirty="0" spc="-10"/>
              <a:t>а</a:t>
            </a:r>
            <a:r>
              <a:rPr dirty="0" spc="0"/>
              <a:t>н</a:t>
            </a:r>
            <a:r>
              <a:rPr dirty="0" spc="-5"/>
              <a:t>сф</a:t>
            </a:r>
            <a:r>
              <a:rPr dirty="0"/>
              <a:t>о</a:t>
            </a:r>
            <a:r>
              <a:rPr dirty="0" spc="-5"/>
              <a:t>рм</a:t>
            </a:r>
            <a:r>
              <a:rPr dirty="0" spc="-10"/>
              <a:t>а</a:t>
            </a:r>
            <a:r>
              <a:rPr dirty="0" spc="-20"/>
              <a:t>т</a:t>
            </a:r>
            <a:r>
              <a:rPr dirty="0"/>
              <a:t>о</a:t>
            </a:r>
            <a:r>
              <a:rPr dirty="0" spc="-5"/>
              <a:t>ры</a:t>
            </a:r>
            <a:r>
              <a:rPr dirty="0"/>
              <a:t>	</a:t>
            </a:r>
            <a:r>
              <a:rPr dirty="0" spc="-5"/>
              <a:t>для</a:t>
            </a:r>
            <a:r>
              <a:rPr dirty="0"/>
              <a:t>	</a:t>
            </a:r>
            <a:r>
              <a:rPr dirty="0" spc="-20"/>
              <a:t>э</a:t>
            </a:r>
            <a:r>
              <a:rPr dirty="0" spc="-5"/>
              <a:t>лек</a:t>
            </a:r>
            <a:r>
              <a:rPr dirty="0" spc="-5"/>
              <a:t>тр</a:t>
            </a:r>
            <a:r>
              <a:rPr dirty="0"/>
              <a:t>о</a:t>
            </a:r>
            <a:r>
              <a:rPr dirty="0"/>
              <a:t>с</a:t>
            </a:r>
            <a:r>
              <a:rPr dirty="0" spc="-5"/>
              <a:t>т</a:t>
            </a:r>
            <a:r>
              <a:rPr dirty="0" spc="-15"/>
              <a:t>а</a:t>
            </a:r>
            <a:r>
              <a:rPr dirty="0" spc="-5"/>
              <a:t>нц</a:t>
            </a:r>
            <a:r>
              <a:rPr dirty="0"/>
              <a:t>и</a:t>
            </a:r>
            <a:r>
              <a:rPr dirty="0" spc="-5"/>
              <a:t>й</a:t>
            </a:r>
            <a:r>
              <a:rPr dirty="0"/>
              <a:t> </a:t>
            </a:r>
            <a:r>
              <a:rPr dirty="0" spc="135"/>
              <a:t> </a:t>
            </a:r>
            <a:r>
              <a:rPr dirty="0" spc="-5"/>
              <a:t>и</a:t>
            </a:r>
            <a:r>
              <a:rPr dirty="0"/>
              <a:t>	</a:t>
            </a:r>
            <a:r>
              <a:rPr dirty="0" spc="-35"/>
              <a:t>э</a:t>
            </a:r>
            <a:r>
              <a:rPr dirty="0" spc="-5"/>
              <a:t>лек</a:t>
            </a:r>
            <a:r>
              <a:rPr dirty="0"/>
              <a:t>т</a:t>
            </a:r>
            <a:r>
              <a:rPr dirty="0" spc="-5"/>
              <a:t>росет</a:t>
            </a:r>
            <a:r>
              <a:rPr dirty="0" spc="-15"/>
              <a:t>е</a:t>
            </a:r>
            <a:r>
              <a:rPr dirty="0" spc="-5"/>
              <a:t>й </a:t>
            </a:r>
            <a:r>
              <a:rPr dirty="0" spc="-5"/>
              <a:t> </a:t>
            </a:r>
            <a:r>
              <a:rPr dirty="0" spc="-5">
                <a:solidFill>
                  <a:srgbClr val="FF0000"/>
                </a:solidFill>
                <a:latin typeface="Calibri"/>
                <a:cs typeface="Calibri"/>
              </a:rPr>
              <a:t>35 - 750</a:t>
            </a:r>
            <a:r>
              <a:rPr dirty="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pc="-5">
                <a:solidFill>
                  <a:srgbClr val="FF0000"/>
                </a:solidFill>
              </a:rPr>
              <a:t>кВ</a:t>
            </a:r>
            <a:r>
              <a:rPr dirty="0" spc="-5">
                <a:solidFill>
                  <a:srgbClr val="FF0000"/>
                </a:solidFill>
                <a:latin typeface="Calibri"/>
                <a:cs typeface="Calibri"/>
              </a:rPr>
              <a:t>;</a:t>
            </a:r>
          </a:p>
          <a:p>
            <a:pPr marL="17145">
              <a:lnSpc>
                <a:spcPts val="1290"/>
              </a:lnSpc>
            </a:pPr>
            <a:r>
              <a:rPr dirty="0" spc="-5">
                <a:solidFill>
                  <a:srgbClr val="0066CC"/>
                </a:solidFill>
                <a:latin typeface="Calibri"/>
                <a:cs typeface="Calibri"/>
              </a:rPr>
              <a:t>- </a:t>
            </a:r>
            <a:r>
              <a:rPr dirty="0" spc="-5"/>
              <a:t>шунтирующие, токоограничивающие,   </a:t>
            </a:r>
            <a:r>
              <a:rPr dirty="0" spc="-10"/>
              <a:t>фильтровые,   </a:t>
            </a:r>
            <a:r>
              <a:rPr dirty="0" spc="-5"/>
              <a:t>заземляющие   и   другие реакторы   классов</a:t>
            </a:r>
            <a:r>
              <a:rPr dirty="0" spc="-15"/>
              <a:t> </a:t>
            </a:r>
            <a:r>
              <a:rPr dirty="0" spc="-5"/>
              <a:t>напряжения</a:t>
            </a:r>
          </a:p>
          <a:p>
            <a:pPr marL="17145">
              <a:lnSpc>
                <a:spcPts val="1405"/>
              </a:lnSpc>
            </a:pPr>
            <a:r>
              <a:rPr dirty="0" spc="-5">
                <a:solidFill>
                  <a:srgbClr val="FF0000"/>
                </a:solidFill>
              </a:rPr>
              <a:t>от </a:t>
            </a:r>
            <a:r>
              <a:rPr dirty="0" spc="-5">
                <a:solidFill>
                  <a:srgbClr val="FF0000"/>
                </a:solidFill>
                <a:latin typeface="Calibri"/>
                <a:cs typeface="Calibri"/>
              </a:rPr>
              <a:t>0,5 </a:t>
            </a:r>
            <a:r>
              <a:rPr dirty="0" spc="-10">
                <a:solidFill>
                  <a:srgbClr val="FF0000"/>
                </a:solidFill>
              </a:rPr>
              <a:t>кВ до </a:t>
            </a:r>
            <a:r>
              <a:rPr dirty="0" spc="-5">
                <a:solidFill>
                  <a:srgbClr val="FF0000"/>
                </a:solidFill>
                <a:latin typeface="Calibri"/>
                <a:cs typeface="Calibri"/>
              </a:rPr>
              <a:t>1150</a:t>
            </a:r>
            <a:r>
              <a:rPr dirty="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pc="-5">
                <a:solidFill>
                  <a:srgbClr val="FF0000"/>
                </a:solidFill>
              </a:rPr>
              <a:t>кВ</a:t>
            </a:r>
            <a:r>
              <a:rPr dirty="0" spc="-5">
                <a:solidFill>
                  <a:srgbClr val="FF0000"/>
                </a:solidFill>
                <a:latin typeface="Calibri"/>
                <a:cs typeface="Calibri"/>
              </a:rPr>
              <a:t>;</a:t>
            </a:r>
          </a:p>
          <a:p>
            <a:pPr marL="17145" marR="5080">
              <a:lnSpc>
                <a:spcPts val="1390"/>
              </a:lnSpc>
              <a:spcBef>
                <a:spcPts val="110"/>
              </a:spcBef>
            </a:pPr>
            <a:r>
              <a:rPr dirty="0" spc="-5">
                <a:solidFill>
                  <a:srgbClr val="0066CC"/>
                </a:solidFill>
                <a:latin typeface="Calibri"/>
                <a:cs typeface="Calibri"/>
              </a:rPr>
              <a:t>- </a:t>
            </a:r>
            <a:r>
              <a:rPr dirty="0" spc="-10"/>
              <a:t>широкая </a:t>
            </a:r>
            <a:r>
              <a:rPr dirty="0" spc="-5"/>
              <a:t>гамма трансформаторов напряжения и </a:t>
            </a:r>
            <a:r>
              <a:rPr dirty="0" spc="-15"/>
              <a:t>тока </a:t>
            </a:r>
            <a:r>
              <a:rPr dirty="0" spc="-5">
                <a:solidFill>
                  <a:srgbClr val="FF0000"/>
                </a:solidFill>
                <a:latin typeface="Calibri"/>
                <a:cs typeface="Calibri"/>
              </a:rPr>
              <a:t>3 - 750 </a:t>
            </a:r>
            <a:r>
              <a:rPr dirty="0" spc="-10">
                <a:solidFill>
                  <a:srgbClr val="FF0000"/>
                </a:solidFill>
              </a:rPr>
              <a:t>кВ </a:t>
            </a:r>
            <a:r>
              <a:rPr dirty="0" spc="-5"/>
              <a:t>с </a:t>
            </a:r>
            <a:r>
              <a:rPr dirty="0" spc="-10"/>
              <a:t>улучшенными показателями </a:t>
            </a:r>
            <a:r>
              <a:rPr dirty="0"/>
              <a:t>точности  </a:t>
            </a:r>
            <a:r>
              <a:rPr dirty="0" spc="-5"/>
              <a:t>измерения (до </a:t>
            </a:r>
            <a:r>
              <a:rPr dirty="0" spc="-5">
                <a:latin typeface="Calibri"/>
                <a:cs typeface="Calibri"/>
              </a:rPr>
              <a:t>0,2;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spc="-5">
                <a:latin typeface="Calibri"/>
                <a:cs typeface="Calibri"/>
              </a:rPr>
              <a:t>0,2S);</a:t>
            </a:r>
          </a:p>
          <a:p>
            <a:pPr marL="17145">
              <a:lnSpc>
                <a:spcPts val="1310"/>
              </a:lnSpc>
            </a:pPr>
            <a:r>
              <a:rPr dirty="0" spc="-5">
                <a:latin typeface="Calibri"/>
                <a:cs typeface="Calibri"/>
              </a:rPr>
              <a:t>- </a:t>
            </a:r>
            <a:r>
              <a:rPr dirty="0" spc="-5"/>
              <a:t>сухие и масляные трансформаторы на </a:t>
            </a:r>
            <a:r>
              <a:rPr dirty="0" spc="-5">
                <a:solidFill>
                  <a:srgbClr val="FF0000"/>
                </a:solidFill>
                <a:latin typeface="Calibri"/>
                <a:cs typeface="Calibri"/>
              </a:rPr>
              <a:t>6 - 10 </a:t>
            </a:r>
            <a:r>
              <a:rPr dirty="0" spc="-10">
                <a:solidFill>
                  <a:srgbClr val="FF0000"/>
                </a:solidFill>
              </a:rPr>
              <a:t>кВ </a:t>
            </a:r>
            <a:r>
              <a:rPr dirty="0" spc="-5"/>
              <a:t>мощностью </a:t>
            </a:r>
            <a:r>
              <a:rPr dirty="0" spc="-5">
                <a:solidFill>
                  <a:srgbClr val="FF0000"/>
                </a:solidFill>
              </a:rPr>
              <a:t>от </a:t>
            </a:r>
            <a:r>
              <a:rPr dirty="0" spc="-5">
                <a:solidFill>
                  <a:srgbClr val="FF0000"/>
                </a:solidFill>
                <a:latin typeface="Calibri"/>
                <a:cs typeface="Calibri"/>
              </a:rPr>
              <a:t>25 </a:t>
            </a:r>
            <a:r>
              <a:rPr dirty="0" spc="-10">
                <a:solidFill>
                  <a:srgbClr val="FF0000"/>
                </a:solidFill>
              </a:rPr>
              <a:t>до </a:t>
            </a:r>
            <a:r>
              <a:rPr dirty="0" spc="-5">
                <a:solidFill>
                  <a:srgbClr val="FF0000"/>
                </a:solidFill>
                <a:latin typeface="Calibri"/>
                <a:cs typeface="Calibri"/>
              </a:rPr>
              <a:t>10000 </a:t>
            </a:r>
            <a:r>
              <a:rPr dirty="0" spc="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FF0000"/>
                </a:solidFill>
              </a:rPr>
              <a:t>кВА</a:t>
            </a:r>
            <a:r>
              <a:rPr dirty="0" spc="-10">
                <a:solidFill>
                  <a:srgbClr val="FF0000"/>
                </a:solidFill>
                <a:latin typeface="Calibri"/>
                <a:cs typeface="Calibri"/>
              </a:rPr>
              <a:t>;</a:t>
            </a:r>
          </a:p>
          <a:p>
            <a:pPr marL="17145">
              <a:lnSpc>
                <a:spcPts val="1400"/>
              </a:lnSpc>
            </a:pPr>
            <a:r>
              <a:rPr dirty="0" spc="-5">
                <a:solidFill>
                  <a:srgbClr val="0066CC"/>
                </a:solidFill>
                <a:latin typeface="Calibri"/>
                <a:cs typeface="Calibri"/>
              </a:rPr>
              <a:t>- </a:t>
            </a:r>
            <a:r>
              <a:rPr dirty="0" spc="-5"/>
              <a:t>электропечные трансформаторы для </a:t>
            </a:r>
            <a:r>
              <a:rPr dirty="0" spc="-10"/>
              <a:t>электродуговых, </a:t>
            </a:r>
            <a:r>
              <a:rPr dirty="0" spc="-5"/>
              <a:t>индукционных, </a:t>
            </a:r>
            <a:r>
              <a:rPr dirty="0" spc="-10"/>
              <a:t>электрошлаковых  </a:t>
            </a:r>
            <a:r>
              <a:rPr dirty="0" spc="-5"/>
              <a:t>и  </a:t>
            </a:r>
            <a:r>
              <a:rPr dirty="0" spc="195"/>
              <a:t> </a:t>
            </a:r>
            <a:r>
              <a:rPr dirty="0" spc="-10"/>
              <a:t>руднотермических</a:t>
            </a:r>
          </a:p>
          <a:p>
            <a:pPr marL="17145">
              <a:lnSpc>
                <a:spcPts val="1400"/>
              </a:lnSpc>
            </a:pPr>
            <a:r>
              <a:rPr dirty="0" spc="-5"/>
              <a:t>печей, </a:t>
            </a:r>
            <a:r>
              <a:rPr dirty="0" spc="-10"/>
              <a:t>установок </a:t>
            </a:r>
            <a:r>
              <a:rPr dirty="0" spc="-5"/>
              <a:t>внепечной </a:t>
            </a:r>
            <a:r>
              <a:rPr dirty="0" spc="-10"/>
              <a:t>обработки </a:t>
            </a:r>
            <a:r>
              <a:rPr dirty="0" spc="-5"/>
              <a:t>металлов и</a:t>
            </a:r>
            <a:r>
              <a:rPr dirty="0" spc="215"/>
              <a:t> </a:t>
            </a:r>
            <a:r>
              <a:rPr dirty="0" spc="-5"/>
              <a:t>др</a:t>
            </a:r>
            <a:r>
              <a:rPr dirty="0" spc="-5">
                <a:latin typeface="Calibri"/>
                <a:cs typeface="Calibri"/>
              </a:rPr>
              <a:t>.;</a:t>
            </a:r>
          </a:p>
          <a:p>
            <a:pPr marL="17145" marR="5080">
              <a:lnSpc>
                <a:spcPts val="1400"/>
              </a:lnSpc>
              <a:spcBef>
                <a:spcPts val="100"/>
              </a:spcBef>
            </a:pPr>
            <a:r>
              <a:rPr dirty="0" spc="-5">
                <a:latin typeface="Calibri"/>
                <a:cs typeface="Calibri"/>
              </a:rPr>
              <a:t>- </a:t>
            </a:r>
            <a:r>
              <a:rPr dirty="0" spc="-5"/>
              <a:t>трансформаторы </a:t>
            </a:r>
            <a:r>
              <a:rPr dirty="0" spc="-5">
                <a:solidFill>
                  <a:srgbClr val="FF0000"/>
                </a:solidFill>
              </a:rPr>
              <a:t>от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0,063 </a:t>
            </a:r>
            <a:r>
              <a:rPr dirty="0" spc="-10">
                <a:solidFill>
                  <a:srgbClr val="FF0000"/>
                </a:solidFill>
              </a:rPr>
              <a:t>до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1000 </a:t>
            </a:r>
            <a:r>
              <a:rPr dirty="0" spc="-10">
                <a:solidFill>
                  <a:srgbClr val="FF0000"/>
                </a:solidFill>
              </a:rPr>
              <a:t>кВА </a:t>
            </a:r>
            <a:r>
              <a:rPr dirty="0" spc="-5"/>
              <a:t>напряжением до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660 </a:t>
            </a:r>
            <a:r>
              <a:rPr dirty="0" spc="-5">
                <a:solidFill>
                  <a:srgbClr val="FF0000"/>
                </a:solidFill>
              </a:rPr>
              <a:t>В </a:t>
            </a:r>
            <a:r>
              <a:rPr dirty="0"/>
              <a:t>для </a:t>
            </a:r>
            <a:r>
              <a:rPr dirty="0" spc="-5"/>
              <a:t>применения в различных областях, в </a:t>
            </a:r>
            <a:r>
              <a:rPr dirty="0" spc="-10"/>
              <a:t>том  </a:t>
            </a:r>
            <a:r>
              <a:rPr dirty="0" spc="-5"/>
              <a:t>числе с повышенной, </a:t>
            </a:r>
            <a:r>
              <a:rPr dirty="0" spc="-10"/>
              <a:t>пожаро</a:t>
            </a:r>
            <a:r>
              <a:rPr dirty="0" spc="-10">
                <a:latin typeface="Calibri"/>
                <a:cs typeface="Calibri"/>
              </a:rPr>
              <a:t>-, </a:t>
            </a:r>
            <a:r>
              <a:rPr dirty="0" spc="-10"/>
              <a:t>влаго</a:t>
            </a:r>
            <a:r>
              <a:rPr dirty="0" spc="-10">
                <a:latin typeface="Calibri"/>
                <a:cs typeface="Calibri"/>
              </a:rPr>
              <a:t>- </a:t>
            </a:r>
            <a:r>
              <a:rPr dirty="0" spc="-5"/>
              <a:t>и</a:t>
            </a:r>
            <a:r>
              <a:rPr dirty="0" spc="204"/>
              <a:t> </a:t>
            </a:r>
            <a:r>
              <a:rPr dirty="0" spc="-10"/>
              <a:t>сейсмостойкостью</a:t>
            </a:r>
            <a:r>
              <a:rPr dirty="0" spc="-10">
                <a:latin typeface="Calibri"/>
                <a:cs typeface="Calibri"/>
              </a:rPr>
              <a:t>.</a:t>
            </a:r>
          </a:p>
        </p:txBody>
      </p:sp>
      <p:sp>
        <p:nvSpPr>
          <p:cNvPr id="3" name="object 3"/>
          <p:cNvSpPr/>
          <p:nvPr/>
        </p:nvSpPr>
        <p:spPr>
          <a:xfrm>
            <a:off x="629412" y="688848"/>
            <a:ext cx="4590288" cy="623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47844" y="688848"/>
            <a:ext cx="434339" cy="623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1362" y="762761"/>
            <a:ext cx="4243070" cy="3232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545"/>
              </a:lnSpc>
            </a:pPr>
            <a:r>
              <a:rPr dirty="0" spc="-15"/>
              <a:t>Продукция </a:t>
            </a:r>
            <a:r>
              <a:rPr dirty="0" spc="-45"/>
              <a:t>ОАО</a:t>
            </a:r>
            <a:r>
              <a:rPr dirty="0" spc="-50"/>
              <a:t> </a:t>
            </a:r>
            <a:r>
              <a:rPr dirty="0" spc="-15"/>
              <a:t>«ЭЛЕКТРОЗАВОД»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8180" y="487680"/>
            <a:ext cx="1584959" cy="623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91283" y="487680"/>
            <a:ext cx="440436" cy="623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59864" y="487680"/>
            <a:ext cx="1659636" cy="623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47644" y="487680"/>
            <a:ext cx="457200" cy="6233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32988" y="487680"/>
            <a:ext cx="938784" cy="6233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99915" y="487680"/>
            <a:ext cx="434339" cy="6233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40130" y="561847"/>
            <a:ext cx="1835150" cy="361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0" b="1">
                <a:solidFill>
                  <a:srgbClr val="E36C09"/>
                </a:solidFill>
                <a:latin typeface="Calibri"/>
                <a:cs typeface="Calibri"/>
              </a:rPr>
              <a:t>Референц </a:t>
            </a:r>
            <a:r>
              <a:rPr dirty="0" sz="2200" spc="-5" b="1">
                <a:solidFill>
                  <a:srgbClr val="E36C09"/>
                </a:solidFill>
                <a:latin typeface="Calibri"/>
                <a:cs typeface="Calibri"/>
              </a:rPr>
              <a:t>лист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42269" y="561847"/>
            <a:ext cx="1245870" cy="3619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1980</a:t>
            </a:r>
            <a:r>
              <a:rPr dirty="0" spc="-5">
                <a:latin typeface="Calibri"/>
                <a:cs typeface="Calibri"/>
              </a:rPr>
              <a:t>-2015</a:t>
            </a:r>
          </a:p>
        </p:txBody>
      </p:sp>
      <p:sp>
        <p:nvSpPr>
          <p:cNvPr id="11" name="object 11"/>
          <p:cNvSpPr/>
          <p:nvPr/>
        </p:nvSpPr>
        <p:spPr>
          <a:xfrm>
            <a:off x="539546" y="915531"/>
            <a:ext cx="5040579" cy="41772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71490" y="938783"/>
            <a:ext cx="2521712" cy="18489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80126" y="2804350"/>
            <a:ext cx="2448305" cy="18362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095" y="1046988"/>
            <a:ext cx="5445252" cy="3931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8383" y="1238275"/>
            <a:ext cx="5061965" cy="3548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33272" y="734568"/>
            <a:ext cx="1798319" cy="623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59735" y="734568"/>
            <a:ext cx="440436" cy="623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28316" y="734568"/>
            <a:ext cx="3105911" cy="6233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62371" y="734568"/>
            <a:ext cx="894588" cy="6233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85103" y="734568"/>
            <a:ext cx="435863" cy="6233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49111" y="734568"/>
            <a:ext cx="859536" cy="623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36791" y="734568"/>
            <a:ext cx="667512" cy="6233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32447" y="734568"/>
            <a:ext cx="434340" cy="6233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1935">
              <a:lnSpc>
                <a:spcPct val="100000"/>
              </a:lnSpc>
            </a:pPr>
            <a:r>
              <a:rPr dirty="0" spc="-10"/>
              <a:t>Элегазовый трансформатор </a:t>
            </a:r>
            <a:r>
              <a:rPr dirty="0" spc="-5"/>
              <a:t>21000 </a:t>
            </a:r>
            <a:r>
              <a:rPr dirty="0" spc="-10"/>
              <a:t>мВА </a:t>
            </a:r>
            <a:r>
              <a:rPr dirty="0" spc="-5">
                <a:latin typeface="Calibri"/>
                <a:cs typeface="Calibri"/>
              </a:rPr>
              <a:t>220</a:t>
            </a:r>
            <a:r>
              <a:rPr dirty="0" spc="135">
                <a:latin typeface="Calibri"/>
                <a:cs typeface="Calibri"/>
              </a:rPr>
              <a:t> </a:t>
            </a:r>
            <a:r>
              <a:rPr dirty="0"/>
              <a:t>кВ</a:t>
            </a:r>
          </a:p>
        </p:txBody>
      </p:sp>
      <p:sp>
        <p:nvSpPr>
          <p:cNvPr id="13" name="object 13"/>
          <p:cNvSpPr/>
          <p:nvPr/>
        </p:nvSpPr>
        <p:spPr>
          <a:xfrm>
            <a:off x="5603747" y="1065275"/>
            <a:ext cx="2979420" cy="39136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96153" y="1256944"/>
            <a:ext cx="2594737" cy="35295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148" y="766572"/>
            <a:ext cx="2548128" cy="623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79420" y="766572"/>
            <a:ext cx="693419" cy="623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00984" y="766572"/>
            <a:ext cx="457200" cy="623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86328" y="766572"/>
            <a:ext cx="1222248" cy="623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36720" y="766572"/>
            <a:ext cx="492251" cy="6233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57115" y="766572"/>
            <a:ext cx="1620012" cy="6233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05271" y="766572"/>
            <a:ext cx="457200" cy="6233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90615" y="766572"/>
            <a:ext cx="1222247" cy="623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41007" y="766572"/>
            <a:ext cx="492251" cy="6233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61404" y="766572"/>
            <a:ext cx="858011" cy="6233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47559" y="766572"/>
            <a:ext cx="434340" cy="6233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Трансформаторы </a:t>
            </a:r>
            <a:r>
              <a:rPr dirty="0" spc="-5"/>
              <a:t>ТЦ</a:t>
            </a:r>
            <a:r>
              <a:rPr dirty="0" spc="-5">
                <a:latin typeface="Calibri"/>
                <a:cs typeface="Calibri"/>
              </a:rPr>
              <a:t>-630000\</a:t>
            </a:r>
            <a:r>
              <a:rPr dirty="0" spc="-5"/>
              <a:t>330,</a:t>
            </a:r>
            <a:r>
              <a:rPr dirty="0" spc="60"/>
              <a:t> </a:t>
            </a:r>
            <a:r>
              <a:rPr dirty="0" spc="-15"/>
              <a:t>ОРДЦ</a:t>
            </a:r>
            <a:r>
              <a:rPr dirty="0" spc="-15">
                <a:latin typeface="Calibri"/>
                <a:cs typeface="Calibri"/>
              </a:rPr>
              <a:t>-533000\500</a:t>
            </a:r>
          </a:p>
        </p:txBody>
      </p:sp>
      <p:sp>
        <p:nvSpPr>
          <p:cNvPr id="14" name="object 14"/>
          <p:cNvSpPr/>
          <p:nvPr/>
        </p:nvSpPr>
        <p:spPr>
          <a:xfrm>
            <a:off x="656844" y="1321308"/>
            <a:ext cx="4917948" cy="36347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83412" y="1347558"/>
            <a:ext cx="4811649" cy="352844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15940" y="1321308"/>
            <a:ext cx="2493264" cy="36713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42355" y="1347584"/>
            <a:ext cx="2386076" cy="35643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6935" y="1152143"/>
            <a:ext cx="3096767" cy="3991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2261" y="1347571"/>
            <a:ext cx="2508377" cy="36913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34411" y="762000"/>
            <a:ext cx="2290572" cy="623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53128" y="762000"/>
            <a:ext cx="457200" cy="623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8471" y="762000"/>
            <a:ext cx="1222248" cy="6233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88864" y="762000"/>
            <a:ext cx="492251" cy="6233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09259" y="762000"/>
            <a:ext cx="859536" cy="6233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96940" y="762000"/>
            <a:ext cx="434339" cy="623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44345">
              <a:lnSpc>
                <a:spcPct val="100000"/>
              </a:lnSpc>
            </a:pPr>
            <a:r>
              <a:rPr dirty="0" spc="-15"/>
              <a:t>Реактор</a:t>
            </a:r>
            <a:r>
              <a:rPr dirty="0" spc="20"/>
              <a:t> </a:t>
            </a:r>
            <a:r>
              <a:rPr dirty="0" spc="-5"/>
              <a:t>РОМБС</a:t>
            </a:r>
            <a:r>
              <a:rPr dirty="0" spc="-5">
                <a:latin typeface="Calibri"/>
                <a:cs typeface="Calibri"/>
              </a:rPr>
              <a:t>-110000\750</a:t>
            </a:r>
          </a:p>
        </p:txBody>
      </p:sp>
      <p:sp>
        <p:nvSpPr>
          <p:cNvPr id="11" name="object 11"/>
          <p:cNvSpPr/>
          <p:nvPr/>
        </p:nvSpPr>
        <p:spPr>
          <a:xfrm>
            <a:off x="5681471" y="1321308"/>
            <a:ext cx="2915412" cy="37978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08396" y="1347571"/>
            <a:ext cx="2808351" cy="36913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3587" y="1321308"/>
            <a:ext cx="2526792" cy="3797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9546" y="1347571"/>
            <a:ext cx="2420239" cy="36913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ЧЕРНЫШОВ Алексей Юрьевич</dc:creator>
  <dc:title>Презентация PowerPoint</dc:title>
  <dcterms:created xsi:type="dcterms:W3CDTF">2018-12-04T09:48:06Z</dcterms:created>
  <dcterms:modified xsi:type="dcterms:W3CDTF">2018-12-04T09:48:06Z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2018-11-30T00:00:00Z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2018-12-04T00:00:00Z</vt:filetime>
  </property>
</Properties>
</file>